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</p:sldMasterIdLst>
  <p:notesMasterIdLst>
    <p:notesMasterId r:id="rId21"/>
  </p:notesMasterIdLst>
  <p:sldIdLst>
    <p:sldId id="256" r:id="rId4"/>
    <p:sldId id="264" r:id="rId5"/>
    <p:sldId id="266" r:id="rId6"/>
    <p:sldId id="258" r:id="rId7"/>
    <p:sldId id="271" r:id="rId8"/>
    <p:sldId id="275" r:id="rId9"/>
    <p:sldId id="272" r:id="rId10"/>
    <p:sldId id="273" r:id="rId11"/>
    <p:sldId id="274" r:id="rId12"/>
    <p:sldId id="263" r:id="rId13"/>
    <p:sldId id="257" r:id="rId14"/>
    <p:sldId id="268" r:id="rId15"/>
    <p:sldId id="267" r:id="rId16"/>
    <p:sldId id="260" r:id="rId17"/>
    <p:sldId id="261" r:id="rId18"/>
    <p:sldId id="262" r:id="rId19"/>
    <p:sldId id="265" r:id="rId20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-13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UPAGIT\Downloads\&#3649;&#3610;&#3610;&#3626;&#3635;&#3619;&#3623;&#3592;&#3585;&#3634;&#3619;&#3626;&#3633;&#3656;&#3591;&#3595;&#3639;&#3657;&#3629;&#3626;&#3636;&#3609;&#3588;&#3657;&#3634;&#3649;&#3621;&#3632;&#3588;&#3623;&#3634;&#3617;&#3614;&#3619;&#3657;&#3629;&#3617;&#3585;&#3634;&#3619;&#3648;&#3619;&#3637;&#3618;&#3609;&#3619;&#3641;&#3657;&#3594;&#3656;&#3629;&#3591;&#3607;&#3634;&#3591;&#3629;&#3629;&#3609;&#3652;&#3621;&#3609;&#3660;%20(&#3585;&#3634;&#3619;&#3605;&#3629;&#3610;&#3585;&#3621;&#3633;&#3610;)%20(6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th-TH" sz="3200" dirty="0">
                <a:solidFill>
                  <a:schemeClr val="tx1"/>
                </a:solidFill>
              </a:rPr>
              <a:t>แบบสำรวจช่องทางติดต่อสื่อสาร</a:t>
            </a:r>
          </a:p>
        </c:rich>
      </c:tx>
      <c:layout>
        <c:manualLayout>
          <c:xMode val="edge"/>
          <c:yMode val="edge"/>
          <c:x val="1.9166666666666665E-2"/>
          <c:y val="2.7777777777777776E-2"/>
        </c:manualLayout>
      </c:layout>
      <c:overlay val="0"/>
      <c:spPr>
        <a:solidFill>
          <a:srgbClr val="FFFF0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965038173837542E-3"/>
          <c:y val="8.3838383838383837E-2"/>
          <c:w val="0.97435897200585242"/>
          <c:h val="0.9020202020202020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4.6934930008749008E-2"/>
                  <c:y val="8.949948964712743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baseline="0"/>
                      <a:t>Facebook 89</a:t>
                    </a:r>
                    <a:r>
                      <a:rPr lang="th-TH" sz="2800" baseline="0"/>
                      <a:t>คน
</a:t>
                    </a:r>
                    <a:fld id="{EAB4EDC5-2FDF-4CF8-AE27-935A0B36D46D}" type="PERCENTAGE">
                      <a:rPr lang="en-US" sz="2800" baseline="0"/>
                      <a:pPr>
                        <a:defRPr sz="2800"/>
                      </a:pPr>
                      <a:t>[เปอร์เซ็นต์]</a:t>
                    </a:fld>
                    <a:endParaRPr lang="th-TH" sz="2800" baseline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13888888888884"/>
                      <c:h val="0.1759259259259259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5435210564323795"/>
                  <c:y val="-0.1580362681937485"/>
                </c:manualLayout>
              </c:layout>
              <c:tx>
                <c:rich>
                  <a:bodyPr/>
                  <a:lstStyle/>
                  <a:p>
                    <a:r>
                      <a:rPr lang="en-US" sz="2800" b="0" i="0" u="none" strike="noStrike" baseline="0" dirty="0">
                        <a:effectLst/>
                      </a:rPr>
                      <a:t>Line</a:t>
                    </a:r>
                    <a:r>
                      <a:rPr lang="en-US" sz="2800" b="1" i="0" u="none" strike="noStrike" baseline="0" dirty="0"/>
                      <a:t>  279 </a:t>
                    </a:r>
                    <a:r>
                      <a:rPr lang="th-TH" sz="2800" b="1" i="0" u="none" strike="noStrike" baseline="0" dirty="0"/>
                      <a:t>คน</a:t>
                    </a:r>
                    <a:fld id="{FA4E838F-4D07-49FD-BB90-EDEC977626BF}" type="PERCENTAGE">
                      <a:rPr lang="en-US" baseline="0"/>
                      <a:pPr/>
                      <a:t>[เปอร์เซ็นต์]</a:t>
                    </a:fld>
                    <a:endParaRPr lang="th-TH" sz="2800" b="1" i="0" u="none" strike="noStrike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73661754461186"/>
                      <c:h val="0.15255563509106818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4.7930118110236224E-2"/>
                  <c:y val="-0.1879718941382328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th-TH" sz="3200" baseline="0" dirty="0"/>
                      <a:t>ไม่สามารถติดต่อได้ 176 คน </a:t>
                    </a:r>
                    <a:r>
                      <a:rPr lang="th-TH" sz="2800" baseline="0" dirty="0"/>
                      <a:t>
</a:t>
                    </a:r>
                    <a:fld id="{22F790E1-5DAE-4C97-B4BA-63883F966CBF}" type="PERCENTAGE">
                      <a:rPr lang="en-US" sz="2800" baseline="0"/>
                      <a:pPr>
                        <a:defRPr sz="2800"/>
                      </a:pPr>
                      <a:t>[เปอร์เซ็นต์]</a:t>
                    </a:fld>
                    <a:endParaRPr lang="th-TH" sz="2800" baseline="0" dirty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611111111111105"/>
                      <c:h val="0.1864814814814814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.12685695538057737"/>
                  <c:y val="0.12122375328083985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sms 139 </a:t>
                    </a:r>
                    <a:r>
                      <a:rPr lang="th-TH" baseline="0"/>
                      <a:t>คน
</a:t>
                    </a:r>
                    <a:fld id="{96E69493-81BE-489C-B485-924FAA5BF51F}" type="PERCENTAGE">
                      <a:rPr lang="en-US" baseline="0"/>
                      <a:pPr/>
                      <a:t>[เปอร์เซ็นต์]</a:t>
                    </a:fld>
                    <a:endParaRPr lang="th-TH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'[แบบสำรวจการสั่งซื้อสินค้าและความพร้อมการเรียนรู้ช่องทางออนไลน์ (การตอบกลับ) (6).xlsx]Sheet1'!$E$12:$J$12</c:f>
              <c:numCache>
                <c:formatCode>General</c:formatCode>
                <c:ptCount val="6"/>
                <c:pt idx="0">
                  <c:v>89</c:v>
                </c:pt>
                <c:pt idx="1">
                  <c:v>279</c:v>
                </c:pt>
                <c:pt idx="2">
                  <c:v>139</c:v>
                </c:pt>
                <c:pt idx="3">
                  <c:v>176</c:v>
                </c:pt>
              </c:numCache>
            </c:numRef>
          </c:val>
        </c:ser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344F1-557D-47BC-99DF-B3ACD012D195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674F1-F857-49EF-AFE0-487F437070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6651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5" indent="0" algn="ctr">
              <a:buNone/>
              <a:defRPr sz="2000"/>
            </a:lvl2pPr>
            <a:lvl3pPr marL="914488" indent="0" algn="ctr">
              <a:buNone/>
              <a:defRPr sz="1800"/>
            </a:lvl3pPr>
            <a:lvl4pPr marL="1371733" indent="0" algn="ctr">
              <a:buNone/>
              <a:defRPr sz="1600"/>
            </a:lvl4pPr>
            <a:lvl5pPr marL="1828978" indent="0" algn="ctr">
              <a:buNone/>
              <a:defRPr sz="1600"/>
            </a:lvl5pPr>
            <a:lvl6pPr marL="2286223" indent="0" algn="ctr">
              <a:buNone/>
              <a:defRPr sz="1600"/>
            </a:lvl6pPr>
            <a:lvl7pPr marL="2743466" indent="0" algn="ctr">
              <a:buNone/>
              <a:defRPr sz="1600"/>
            </a:lvl7pPr>
            <a:lvl8pPr marL="3200711" indent="0" algn="ctr">
              <a:buNone/>
              <a:defRPr sz="1600"/>
            </a:lvl8pPr>
            <a:lvl9pPr marL="3657956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919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0350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11640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8851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2719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5363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0938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6901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0000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7048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975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5251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6107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2861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790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2805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0281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01433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4822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99540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1539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4931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1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7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7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2328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8274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85368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14496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43624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8814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68334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04069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84340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28341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321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60457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36694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54196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35571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7809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7" y="365126"/>
            <a:ext cx="10515601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5" indent="0">
              <a:buNone/>
              <a:defRPr sz="2000" b="1"/>
            </a:lvl2pPr>
            <a:lvl3pPr marL="914488" indent="0">
              <a:buNone/>
              <a:defRPr sz="1800" b="1"/>
            </a:lvl3pPr>
            <a:lvl4pPr marL="1371733" indent="0">
              <a:buNone/>
              <a:defRPr sz="1600" b="1"/>
            </a:lvl4pPr>
            <a:lvl5pPr marL="1828978" indent="0">
              <a:buNone/>
              <a:defRPr sz="1600" b="1"/>
            </a:lvl5pPr>
            <a:lvl6pPr marL="2286223" indent="0">
              <a:buNone/>
              <a:defRPr sz="1600" b="1"/>
            </a:lvl6pPr>
            <a:lvl7pPr marL="2743466" indent="0">
              <a:buNone/>
              <a:defRPr sz="1600" b="1"/>
            </a:lvl7pPr>
            <a:lvl8pPr marL="3200711" indent="0">
              <a:buNone/>
              <a:defRPr sz="1600" b="1"/>
            </a:lvl8pPr>
            <a:lvl9pPr marL="3657956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6"/>
            <a:ext cx="51577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5" indent="0">
              <a:buNone/>
              <a:defRPr sz="2000" b="1"/>
            </a:lvl2pPr>
            <a:lvl3pPr marL="914488" indent="0">
              <a:buNone/>
              <a:defRPr sz="1800" b="1"/>
            </a:lvl3pPr>
            <a:lvl4pPr marL="1371733" indent="0">
              <a:buNone/>
              <a:defRPr sz="1600" b="1"/>
            </a:lvl4pPr>
            <a:lvl5pPr marL="1828978" indent="0">
              <a:buNone/>
              <a:defRPr sz="1600" b="1"/>
            </a:lvl5pPr>
            <a:lvl6pPr marL="2286223" indent="0">
              <a:buNone/>
              <a:defRPr sz="1600" b="1"/>
            </a:lvl6pPr>
            <a:lvl7pPr marL="2743466" indent="0">
              <a:buNone/>
              <a:defRPr sz="1600" b="1"/>
            </a:lvl7pPr>
            <a:lvl8pPr marL="3200711" indent="0">
              <a:buNone/>
              <a:defRPr sz="1600" b="1"/>
            </a:lvl8pPr>
            <a:lvl9pPr marL="3657956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9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5436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793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789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90" y="987425"/>
            <a:ext cx="617219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5" indent="0">
              <a:buNone/>
              <a:defRPr sz="1400"/>
            </a:lvl2pPr>
            <a:lvl3pPr marL="914488" indent="0">
              <a:buNone/>
              <a:defRPr sz="1200"/>
            </a:lvl3pPr>
            <a:lvl4pPr marL="1371733" indent="0">
              <a:buNone/>
              <a:defRPr sz="1000"/>
            </a:lvl4pPr>
            <a:lvl5pPr marL="1828978" indent="0">
              <a:buNone/>
              <a:defRPr sz="1000"/>
            </a:lvl5pPr>
            <a:lvl6pPr marL="2286223" indent="0">
              <a:buNone/>
              <a:defRPr sz="1000"/>
            </a:lvl6pPr>
            <a:lvl7pPr marL="2743466" indent="0">
              <a:buNone/>
              <a:defRPr sz="1000"/>
            </a:lvl7pPr>
            <a:lvl8pPr marL="3200711" indent="0">
              <a:buNone/>
              <a:defRPr sz="1000"/>
            </a:lvl8pPr>
            <a:lvl9pPr marL="3657956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89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90" y="987425"/>
            <a:ext cx="617219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45" indent="0">
              <a:buNone/>
              <a:defRPr sz="2800"/>
            </a:lvl2pPr>
            <a:lvl3pPr marL="914488" indent="0">
              <a:buNone/>
              <a:defRPr sz="2400"/>
            </a:lvl3pPr>
            <a:lvl4pPr marL="1371733" indent="0">
              <a:buNone/>
              <a:defRPr sz="2000"/>
            </a:lvl4pPr>
            <a:lvl5pPr marL="1828978" indent="0">
              <a:buNone/>
              <a:defRPr sz="2000"/>
            </a:lvl5pPr>
            <a:lvl6pPr marL="2286223" indent="0">
              <a:buNone/>
              <a:defRPr sz="2000"/>
            </a:lvl6pPr>
            <a:lvl7pPr marL="2743466" indent="0">
              <a:buNone/>
              <a:defRPr sz="2000"/>
            </a:lvl7pPr>
            <a:lvl8pPr marL="3200711" indent="0">
              <a:buNone/>
              <a:defRPr sz="2000"/>
            </a:lvl8pPr>
            <a:lvl9pPr marL="3657956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5" indent="0">
              <a:buNone/>
              <a:defRPr sz="1400"/>
            </a:lvl2pPr>
            <a:lvl3pPr marL="914488" indent="0">
              <a:buNone/>
              <a:defRPr sz="1200"/>
            </a:lvl3pPr>
            <a:lvl4pPr marL="1371733" indent="0">
              <a:buNone/>
              <a:defRPr sz="1000"/>
            </a:lvl4pPr>
            <a:lvl5pPr marL="1828978" indent="0">
              <a:buNone/>
              <a:defRPr sz="1000"/>
            </a:lvl5pPr>
            <a:lvl6pPr marL="2286223" indent="0">
              <a:buNone/>
              <a:defRPr sz="1000"/>
            </a:lvl6pPr>
            <a:lvl7pPr marL="2743466" indent="0">
              <a:buNone/>
              <a:defRPr sz="1000"/>
            </a:lvl7pPr>
            <a:lvl8pPr marL="3200711" indent="0">
              <a:buNone/>
              <a:defRPr sz="1000"/>
            </a:lvl8pPr>
            <a:lvl9pPr marL="3657956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0915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415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8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2" indent="-228622" algn="l" defTabSz="91448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67" indent="-228622" algn="l" defTabSz="914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1" indent="-228622" algn="l" defTabSz="914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56" indent="-228622" algn="l" defTabSz="914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1" indent="-228622" algn="l" defTabSz="914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44" indent="-228622" algn="l" defTabSz="914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89" indent="-228622" algn="l" defTabSz="914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34" indent="-228622" algn="l" defTabSz="914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79" indent="-228622" algn="l" defTabSz="914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5" algn="l" defTabSz="9144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8" algn="l" defTabSz="9144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3" algn="l" defTabSz="9144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78" algn="l" defTabSz="9144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3" algn="l" defTabSz="9144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66" algn="l" defTabSz="9144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11" algn="l" defTabSz="9144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56" algn="l" defTabSz="9144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2383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FFECF-AF59-4FAC-95C6-4FCB48756BEA}" type="datetimeFigureOut">
              <a:rPr lang="th-TH" smtClean="0"/>
              <a:t>28/10/63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8932307-96A7-4B53-9516-5374849572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907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6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39291" t="34911" r="39425" b="35803"/>
          <a:stretch/>
        </p:blipFill>
        <p:spPr>
          <a:xfrm>
            <a:off x="6217919" y="2654229"/>
            <a:ext cx="4911636" cy="379957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21" y="2246811"/>
            <a:ext cx="3207476" cy="4206985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ตัดมุมสี่เหลี่ยมผืนผ้าด้านทแยงมุม 4"/>
          <p:cNvSpPr/>
          <p:nvPr/>
        </p:nvSpPr>
        <p:spPr>
          <a:xfrm>
            <a:off x="1750422" y="679268"/>
            <a:ext cx="9379131" cy="888274"/>
          </a:xfrm>
          <a:prstGeom prst="snip2DiagRect">
            <a:avLst>
              <a:gd name="adj1" fmla="val 50000"/>
              <a:gd name="adj2" fmla="val 16667"/>
            </a:avLst>
          </a:prstGeom>
          <a:solidFill>
            <a:schemeClr val="accent4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</a:rPr>
              <a:t>แจกตารางเรียนออนไลน์พร้อมหนังสือเรียน</a:t>
            </a:r>
          </a:p>
        </p:txBody>
      </p:sp>
    </p:spTree>
    <p:extLst>
      <p:ext uri="{BB962C8B-B14F-4D97-AF65-F5344CB8AC3E}">
        <p14:creationId xmlns:p14="http://schemas.microsoft.com/office/powerpoint/2010/main" val="307291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808" y="2"/>
            <a:ext cx="3368732" cy="2193601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538" y="2"/>
            <a:ext cx="3368732" cy="2193601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270" y="2"/>
            <a:ext cx="3368732" cy="2193601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808" y="2332201"/>
            <a:ext cx="3368732" cy="2193601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538" y="2332201"/>
            <a:ext cx="3368732" cy="2193601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3268" y="2332201"/>
            <a:ext cx="3368732" cy="2193601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5805" y="4664400"/>
            <a:ext cx="3368732" cy="2193601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4538" y="4664400"/>
            <a:ext cx="3368732" cy="2193601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3268" y="4664400"/>
            <a:ext cx="3368732" cy="2193601"/>
          </a:xfrm>
          <a:prstGeom prst="rect">
            <a:avLst/>
          </a:prstGeom>
        </p:spPr>
      </p:pic>
      <p:sp>
        <p:nvSpPr>
          <p:cNvPr id="22" name="กล่องข้อความ 21"/>
          <p:cNvSpPr txBox="1"/>
          <p:nvPr/>
        </p:nvSpPr>
        <p:spPr>
          <a:xfrm>
            <a:off x="0" y="2912688"/>
            <a:ext cx="2085805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h-TH" b="1" dirty="0"/>
              <a:t>จัดทำตารางเรียน</a:t>
            </a:r>
          </a:p>
          <a:p>
            <a:r>
              <a:rPr lang="th-TH" b="1" dirty="0"/>
              <a:t>ออนไลน์ </a:t>
            </a:r>
            <a:r>
              <a:rPr lang="th-TH" sz="2400" b="1" dirty="0"/>
              <a:t>(</a:t>
            </a:r>
            <a:r>
              <a:rPr lang="en-US" sz="2400" b="1" dirty="0"/>
              <a:t>DLTV)</a:t>
            </a:r>
            <a:endParaRPr lang="th-TH" sz="2400" b="1" dirty="0"/>
          </a:p>
          <a:p>
            <a:r>
              <a:rPr lang="th-TH" b="1" dirty="0"/>
              <a:t>ครบทุกชั้นเรียน</a:t>
            </a:r>
          </a:p>
        </p:txBody>
      </p:sp>
      <p:pic>
        <p:nvPicPr>
          <p:cNvPr id="23" name="รูปภาพ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778" b="63889" l="2539" r="33789">
                        <a14:foregroundMark x1="29492" y1="38194" x2="29492" y2="38194"/>
                        <a14:foregroundMark x1="24023" y1="38194" x2="24023" y2="38194"/>
                        <a14:foregroundMark x1="24023" y1="38194" x2="30469" y2="50347"/>
                        <a14:foregroundMark x1="17773" y1="35417" x2="5273" y2="32292"/>
                        <a14:foregroundMark x1="5273" y1="38194" x2="5273" y2="49653"/>
                        <a14:foregroundMark x1="19727" y1="30556" x2="28906" y2="31597"/>
                        <a14:foregroundMark x1="23047" y1="50347" x2="30469" y2="39931"/>
                        <a14:foregroundMark x1="28906" y1="45833" x2="31055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3" y="685802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0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9" y="2008693"/>
            <a:ext cx="3435931" cy="4580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99" y="2008693"/>
            <a:ext cx="3435931" cy="4580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กล่องข้อความ 3"/>
          <p:cNvSpPr txBox="1"/>
          <p:nvPr/>
        </p:nvSpPr>
        <p:spPr>
          <a:xfrm>
            <a:off x="4305301" y="449917"/>
            <a:ext cx="3361145" cy="101579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6001" b="1" dirty="0"/>
              <a:t>ใบงาน</a:t>
            </a:r>
          </a:p>
        </p:txBody>
      </p:sp>
    </p:spTree>
    <p:extLst>
      <p:ext uri="{BB962C8B-B14F-4D97-AF65-F5344CB8AC3E}">
        <p14:creationId xmlns:p14="http://schemas.microsoft.com/office/powerpoint/2010/main" val="116476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38" y="2644649"/>
            <a:ext cx="5935430" cy="333705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271" y="2644649"/>
            <a:ext cx="5935430" cy="3337050"/>
          </a:xfrm>
          <a:prstGeom prst="rect">
            <a:avLst/>
          </a:prstGeom>
        </p:spPr>
      </p:pic>
      <p:sp>
        <p:nvSpPr>
          <p:cNvPr id="4" name="ตัดมุมสี่เหลี่ยมผืนผ้าด้านทแยงมุม 3"/>
          <p:cNvSpPr/>
          <p:nvPr/>
        </p:nvSpPr>
        <p:spPr>
          <a:xfrm>
            <a:off x="1460501" y="368302"/>
            <a:ext cx="9639300" cy="1638299"/>
          </a:xfrm>
          <a:prstGeom prst="snip2Diag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tx1"/>
                </a:solidFill>
              </a:rPr>
              <a:t>โรงเรียนได้จัดทำแบบฟอร์มการรับสมัครนักเรียนออนไลน์ </a:t>
            </a:r>
          </a:p>
        </p:txBody>
      </p:sp>
    </p:spTree>
    <p:extLst>
      <p:ext uri="{BB962C8B-B14F-4D97-AF65-F5344CB8AC3E}">
        <p14:creationId xmlns:p14="http://schemas.microsoft.com/office/powerpoint/2010/main" val="407416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0" y="2690812"/>
            <a:ext cx="7440001" cy="4167189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38" y="1724297"/>
            <a:ext cx="7912455" cy="5459594"/>
          </a:xfrm>
          <a:prstGeom prst="rect">
            <a:avLst/>
          </a:prstGeom>
        </p:spPr>
      </p:pic>
      <p:sp>
        <p:nvSpPr>
          <p:cNvPr id="5" name="แผนผังลำดับงาน: ข้อมูล 4"/>
          <p:cNvSpPr/>
          <p:nvPr/>
        </p:nvSpPr>
        <p:spPr>
          <a:xfrm>
            <a:off x="375942" y="126803"/>
            <a:ext cx="12686915" cy="1019514"/>
          </a:xfrm>
          <a:prstGeom prst="flowChartInputOutpu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แผนผังลำดับงาน: ข้อมูล 5"/>
          <p:cNvSpPr/>
          <p:nvPr/>
        </p:nvSpPr>
        <p:spPr>
          <a:xfrm>
            <a:off x="1" y="515338"/>
            <a:ext cx="12688389" cy="1019514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</a:rPr>
              <a:t>สนับสนุนครูผู้สอนภาษาต่างประเทศเข้าร่วมออบรมออนไลน์ 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</a:rPr>
              <a:t>ผ่านโปรแกรม </a:t>
            </a:r>
            <a:r>
              <a:rPr lang="en-US" sz="3200" b="1" dirty="0">
                <a:solidFill>
                  <a:schemeClr val="tx1"/>
                </a:solidFill>
              </a:rPr>
              <a:t>true vroom</a:t>
            </a:r>
            <a:endParaRPr lang="th-TH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495" y="2299065"/>
            <a:ext cx="6811507" cy="455893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9064"/>
            <a:ext cx="6811507" cy="4558936"/>
          </a:xfrm>
          <a:prstGeom prst="rect">
            <a:avLst/>
          </a:prstGeom>
        </p:spPr>
      </p:pic>
      <p:sp>
        <p:nvSpPr>
          <p:cNvPr id="4" name="มนมุมสี่เหลี่ยมผืนผ้าด้านทแยงมุม 3"/>
          <p:cNvSpPr/>
          <p:nvPr/>
        </p:nvSpPr>
        <p:spPr>
          <a:xfrm>
            <a:off x="836022" y="339634"/>
            <a:ext cx="10946674" cy="128016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2060"/>
          </a:solidFill>
          <a:ln w="762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/>
              <a:t>สนับสนุนครูผู้สอนระดับปฐมวัย เข้าร่วมอบรมออนไลน์กับสถาบันวิจัยการเรียนรู้</a:t>
            </a:r>
          </a:p>
          <a:p>
            <a:pPr algn="ctr"/>
            <a:r>
              <a:rPr lang="th-TH" sz="3200" b="1" dirty="0"/>
              <a:t>ผ่านโปรแกรม </a:t>
            </a:r>
            <a:r>
              <a:rPr lang="en-US" b="1" dirty="0"/>
              <a:t>ZOOM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57249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รูปห้าเหลี่ยม 6"/>
          <p:cNvSpPr/>
          <p:nvPr/>
        </p:nvSpPr>
        <p:spPr>
          <a:xfrm>
            <a:off x="9353006" y="182880"/>
            <a:ext cx="2429691" cy="7968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รูปห้าเหลี่ยม 4"/>
          <p:cNvSpPr/>
          <p:nvPr/>
        </p:nvSpPr>
        <p:spPr>
          <a:xfrm>
            <a:off x="339636" y="182880"/>
            <a:ext cx="11132405" cy="796835"/>
          </a:xfrm>
          <a:prstGeom prst="homePlat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สนับสนุนครูบุคลากรเข้าอบรม</a:t>
            </a:r>
          </a:p>
          <a:p>
            <a:pPr algn="ctr"/>
            <a:r>
              <a:rPr lang="th-TH" dirty="0"/>
              <a:t>การใช้โปรแกรมสำหรับการจัดการเรียนการสอนออนไลน์  โรงเรียนเอกชน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t="17411" b="4731"/>
          <a:stretch/>
        </p:blipFill>
        <p:spPr>
          <a:xfrm>
            <a:off x="4106278" y="1541417"/>
            <a:ext cx="4278386" cy="1998618"/>
          </a:xfrm>
          <a:prstGeom prst="rect">
            <a:avLst/>
          </a:prstGeom>
        </p:spPr>
      </p:pic>
      <p:sp>
        <p:nvSpPr>
          <p:cNvPr id="3" name="รูปห้าเหลี่ยม 2"/>
          <p:cNvSpPr/>
          <p:nvPr/>
        </p:nvSpPr>
        <p:spPr>
          <a:xfrm>
            <a:off x="1" y="182880"/>
            <a:ext cx="1436914" cy="79683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รูปห้าเหลี่ยม 3"/>
          <p:cNvSpPr/>
          <p:nvPr/>
        </p:nvSpPr>
        <p:spPr>
          <a:xfrm>
            <a:off x="0" y="182880"/>
            <a:ext cx="1123406" cy="796834"/>
          </a:xfrm>
          <a:prstGeom prst="homePlat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94" y="3762102"/>
            <a:ext cx="3674188" cy="2756264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59" y="3762101"/>
            <a:ext cx="3674191" cy="27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1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7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39893" t="26340" r="40027" b="26875"/>
          <a:stretch/>
        </p:blipFill>
        <p:spPr>
          <a:xfrm>
            <a:off x="7351117" y="2626597"/>
            <a:ext cx="2864037" cy="375189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665" y="2586446"/>
            <a:ext cx="4913802" cy="3792041"/>
          </a:xfrm>
          <a:prstGeom prst="rect">
            <a:avLst/>
          </a:prstGeom>
        </p:spPr>
      </p:pic>
      <p:sp>
        <p:nvSpPr>
          <p:cNvPr id="7" name="แผนผังลำดับงาน: หลายเอกสาร 6"/>
          <p:cNvSpPr/>
          <p:nvPr/>
        </p:nvSpPr>
        <p:spPr>
          <a:xfrm>
            <a:off x="444139" y="679268"/>
            <a:ext cx="11495313" cy="1489165"/>
          </a:xfrm>
          <a:prstGeom prst="flowChartMultidocument">
            <a:avLst/>
          </a:prstGeom>
          <a:solidFill>
            <a:schemeClr val="accent5">
              <a:lumMod val="5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/>
              <a:t>ออกสำรวจเก็บข้อมูลความพร้อมของนักเรียนและผู้ปกครองในการเรียนออนไลน์</a:t>
            </a:r>
          </a:p>
        </p:txBody>
      </p:sp>
    </p:spTree>
    <p:extLst>
      <p:ext uri="{BB962C8B-B14F-4D97-AF65-F5344CB8AC3E}">
        <p14:creationId xmlns:p14="http://schemas.microsoft.com/office/powerpoint/2010/main" val="343699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7" y="2563652"/>
            <a:ext cx="5921375" cy="3329148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2563652"/>
            <a:ext cx="5921375" cy="3329148"/>
          </a:xfrm>
          <a:prstGeom prst="rect">
            <a:avLst/>
          </a:prstGeom>
        </p:spPr>
      </p:pic>
      <p:sp>
        <p:nvSpPr>
          <p:cNvPr id="5" name="ตัดมุมสี่เหลี่ยมผืนผ้าด้านทแยงมุม 4"/>
          <p:cNvSpPr/>
          <p:nvPr/>
        </p:nvSpPr>
        <p:spPr>
          <a:xfrm>
            <a:off x="1409700" y="711202"/>
            <a:ext cx="9639300" cy="1638299"/>
          </a:xfrm>
          <a:prstGeom prst="snip2Diag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</a:rPr>
              <a:t>โรงเรียนได้จัดทำแบบฟอร์มการสำรวจความพร้อม</a:t>
            </a:r>
          </a:p>
          <a:p>
            <a:pPr algn="ctr"/>
            <a:r>
              <a:rPr lang="th-TH" sz="4000" b="1" dirty="0">
                <a:solidFill>
                  <a:schemeClr val="bg1"/>
                </a:solidFill>
              </a:rPr>
              <a:t>ช่องทางการเรียนออนไลน์ </a:t>
            </a:r>
          </a:p>
        </p:txBody>
      </p:sp>
    </p:spTree>
    <p:extLst>
      <p:ext uri="{BB962C8B-B14F-4D97-AF65-F5344CB8AC3E}">
        <p14:creationId xmlns:p14="http://schemas.microsoft.com/office/powerpoint/2010/main" val="302468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280"/>
            <a:ext cx="12192000" cy="5760719"/>
          </a:xfrm>
          <a:prstGeom prst="rect">
            <a:avLst/>
          </a:prstGeom>
        </p:spPr>
      </p:pic>
      <p:sp>
        <p:nvSpPr>
          <p:cNvPr id="3" name="กล่องข้อความ 2"/>
          <p:cNvSpPr txBox="1"/>
          <p:nvPr/>
        </p:nvSpPr>
        <p:spPr>
          <a:xfrm>
            <a:off x="309156" y="81618"/>
            <a:ext cx="11573691" cy="101579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6001" b="1" dirty="0"/>
              <a:t>นำเสนอช่องทางการเรียนรู้ออนไลน์</a:t>
            </a:r>
          </a:p>
        </p:txBody>
      </p:sp>
    </p:spTree>
    <p:extLst>
      <p:ext uri="{BB962C8B-B14F-4D97-AF65-F5344CB8AC3E}">
        <p14:creationId xmlns:p14="http://schemas.microsoft.com/office/powerpoint/2010/main" val="178383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3228725" y="901701"/>
            <a:ext cx="5607549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/>
              <a:t>ออกสำรวจตามข้อมูลพื้นฐาน</a:t>
            </a:r>
            <a:endParaRPr lang="th-TH" sz="3600" b="1" dirty="0"/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-340946" y="2305118"/>
            <a:ext cx="11480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 smtClean="0"/>
              <a:t>เปิดสอนระดับอนุบาล </a:t>
            </a:r>
            <a:r>
              <a:rPr lang="en-US" sz="4000" b="1" dirty="0" smtClean="0"/>
              <a:t>1-</a:t>
            </a:r>
            <a:r>
              <a:rPr lang="th-TH" sz="5400" b="1" dirty="0" smtClean="0"/>
              <a:t>ประถมศึกษาชั้นปีที่</a:t>
            </a:r>
            <a:r>
              <a:rPr lang="en-US" sz="5400" b="1" dirty="0" smtClean="0"/>
              <a:t> </a:t>
            </a:r>
            <a:r>
              <a:rPr lang="en-US" sz="4000" b="1" dirty="0" smtClean="0"/>
              <a:t>6</a:t>
            </a:r>
          </a:p>
          <a:p>
            <a:pPr algn="ctr"/>
            <a:r>
              <a:rPr lang="th-TH" sz="4000" b="1" dirty="0" smtClean="0"/>
              <a:t> จำนวนห้องเรียน </a:t>
            </a:r>
            <a:r>
              <a:rPr lang="en-US" sz="3200" b="1" dirty="0" smtClean="0"/>
              <a:t>24</a:t>
            </a:r>
            <a:r>
              <a:rPr lang="th-TH" sz="4000" b="1" dirty="0" smtClean="0"/>
              <a:t> ห้อง จำนวนนักเรียน</a:t>
            </a:r>
            <a:r>
              <a:rPr lang="th-TH" sz="3200" b="1" dirty="0" smtClean="0"/>
              <a:t> </a:t>
            </a:r>
            <a:r>
              <a:rPr lang="en-US" sz="3200" b="1" dirty="0" smtClean="0"/>
              <a:t>683 </a:t>
            </a:r>
            <a:r>
              <a:rPr lang="th-TH" sz="4000" b="1" dirty="0" smtClean="0"/>
              <a:t>คน   จำนวนครู </a:t>
            </a:r>
            <a:r>
              <a:rPr lang="en-US" sz="3200" b="1" dirty="0" smtClean="0"/>
              <a:t>37</a:t>
            </a:r>
            <a:r>
              <a:rPr lang="en-US" sz="4000" b="1" dirty="0" smtClean="0"/>
              <a:t> </a:t>
            </a:r>
            <a:r>
              <a:rPr lang="th-TH" sz="4000" b="1" dirty="0" smtClean="0"/>
              <a:t>คน </a:t>
            </a:r>
            <a:endParaRPr lang="en-US" sz="4000" b="1" dirty="0" smtClean="0"/>
          </a:p>
          <a:p>
            <a:pPr algn="ctr"/>
            <a:r>
              <a:rPr lang="th-TH" sz="4000" b="1" dirty="0" smtClean="0"/>
              <a:t>        (ข้อมูลนักเรียนไม่รวมนักเรียนที่จบปีการศึกษา </a:t>
            </a:r>
            <a:r>
              <a:rPr lang="en-US" sz="3200" b="1" dirty="0" smtClean="0"/>
              <a:t>2562</a:t>
            </a:r>
            <a:r>
              <a:rPr lang="th-TH" sz="4000" b="1" dirty="0" smtClean="0"/>
              <a:t>)</a:t>
            </a:r>
            <a:endParaRPr lang="en-US" sz="4000" b="1" dirty="0" smtClean="0"/>
          </a:p>
          <a:p>
            <a:pPr algn="ctr"/>
            <a:endParaRPr lang="th-TH" sz="3200" b="1" dirty="0"/>
          </a:p>
        </p:txBody>
      </p:sp>
    </p:spTree>
    <p:extLst>
      <p:ext uri="{BB962C8B-B14F-4D97-AF65-F5344CB8AC3E}">
        <p14:creationId xmlns:p14="http://schemas.microsoft.com/office/powerpoint/2010/main" val="53774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2208628" y="661182"/>
            <a:ext cx="7427741" cy="815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436098" y="661182"/>
            <a:ext cx="121920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                </a:t>
            </a:r>
            <a:r>
              <a:rPr lang="en-US" sz="4000" b="1" dirty="0" smtClean="0">
                <a:solidFill>
                  <a:schemeClr val="bg1"/>
                </a:solidFill>
              </a:rPr>
              <a:t>1.</a:t>
            </a:r>
            <a:r>
              <a:rPr lang="th-TH" sz="5400" b="1" dirty="0" smtClean="0">
                <a:solidFill>
                  <a:schemeClr val="bg1"/>
                </a:solidFill>
              </a:rPr>
              <a:t>การดำเนินการของโรงเรียน</a:t>
            </a:r>
            <a:r>
              <a:rPr lang="en-US" sz="5400" b="1" dirty="0" smtClean="0">
                <a:solidFill>
                  <a:schemeClr val="bg1"/>
                </a:solidFill>
              </a:rPr>
              <a:t>          </a:t>
            </a:r>
          </a:p>
          <a:p>
            <a:r>
              <a:rPr lang="en-US" sz="4400" b="1" dirty="0" smtClean="0"/>
              <a:t>          </a:t>
            </a:r>
          </a:p>
          <a:p>
            <a:r>
              <a:rPr lang="en-US" sz="4400" b="1" dirty="0" smtClean="0"/>
              <a:t>         </a:t>
            </a:r>
            <a:r>
              <a:rPr lang="en-US" b="1" dirty="0" smtClean="0"/>
              <a:t>1.1</a:t>
            </a:r>
            <a:r>
              <a:rPr lang="en-US" sz="3600" b="1" dirty="0" smtClean="0"/>
              <a:t> </a:t>
            </a:r>
            <a:r>
              <a:rPr lang="th-TH" sz="4400" b="1" dirty="0" smtClean="0"/>
              <a:t>โรงเรียนได้ช่วยเหลือ สนับสนุนผู้ปกครองนักเรียน</a:t>
            </a:r>
          </a:p>
          <a:p>
            <a:r>
              <a:rPr lang="th-TH" sz="4400" b="1" dirty="0" smtClean="0"/>
              <a:t>		- การให้คำแนะนำในการเข้าถึงการเรียนการสอนทางไกล</a:t>
            </a:r>
          </a:p>
          <a:p>
            <a:r>
              <a:rPr lang="en-US" sz="4400" b="1" dirty="0" smtClean="0"/>
              <a:t>	</a:t>
            </a:r>
            <a:r>
              <a:rPr lang="th-TH" sz="4400" b="1" dirty="0" smtClean="0"/>
              <a:t>	- การสนับสนุนเอกสาร/ใบงาน/หนังสือเรียน </a:t>
            </a:r>
          </a:p>
          <a:p>
            <a:r>
              <a:rPr lang="th-TH" sz="4400" b="1" dirty="0" smtClean="0"/>
              <a:t>		- ประสานงานสร้างเครือข่าย ผู้ปกครอง ครูและนักเรียน</a:t>
            </a:r>
          </a:p>
          <a:p>
            <a:r>
              <a:rPr lang="en-US" sz="3600" b="1" dirty="0" smtClean="0"/>
              <a:t>	</a:t>
            </a:r>
            <a:endParaRPr lang="th-TH" sz="1800" b="1" dirty="0" smtClean="0"/>
          </a:p>
          <a:p>
            <a:pPr algn="ctr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12668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211015" y="731521"/>
            <a:ext cx="121920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DilleniaUPC (เนื้อความ)"/>
              </a:rPr>
              <a:t>		1.2</a:t>
            </a:r>
            <a:r>
              <a:rPr lang="en-US" sz="4400" b="1" dirty="0" smtClean="0">
                <a:latin typeface="DilleniaUPC (เนื้อความ)"/>
              </a:rPr>
              <a:t> </a:t>
            </a:r>
            <a:r>
              <a:rPr lang="th-TH" sz="4400" b="1" dirty="0">
                <a:latin typeface="DilleniaUPC (เนื้อความ)"/>
              </a:rPr>
              <a:t>โรงเรียนมีการจัดการเรียนการสอนรูปแบบ</a:t>
            </a:r>
          </a:p>
          <a:p>
            <a:r>
              <a:rPr lang="th-TH" sz="4400" b="1" dirty="0">
                <a:latin typeface="DilleniaUPC (เนื้อความ)"/>
              </a:rPr>
              <a:t>	</a:t>
            </a:r>
            <a:r>
              <a:rPr lang="th-TH" sz="4400" b="1" dirty="0" smtClean="0">
                <a:latin typeface="DilleniaUPC (เนื้อความ)"/>
              </a:rPr>
              <a:t>	- </a:t>
            </a:r>
            <a:r>
              <a:rPr lang="th-TH" sz="4400" b="1" dirty="0">
                <a:latin typeface="DilleniaUPC (เนื้อความ)"/>
              </a:rPr>
              <a:t>สามารถเรียนออนไลน์ได้ คิดเป็นร้อยละ</a:t>
            </a:r>
            <a:r>
              <a:rPr lang="en-US" sz="4400" b="1" dirty="0">
                <a:latin typeface="DilleniaUPC (เนื้อความ)"/>
              </a:rPr>
              <a:t> </a:t>
            </a:r>
            <a:r>
              <a:rPr lang="en-US" b="1" dirty="0">
                <a:latin typeface="DilleniaUPC (เนื้อความ)"/>
              </a:rPr>
              <a:t>54</a:t>
            </a:r>
          </a:p>
          <a:p>
            <a:r>
              <a:rPr lang="en-US" sz="4400" b="1" dirty="0">
                <a:latin typeface="DilleniaUPC (เนื้อความ)"/>
              </a:rPr>
              <a:t>	</a:t>
            </a:r>
            <a:r>
              <a:rPr lang="th-TH" sz="4400" b="1" dirty="0" smtClean="0">
                <a:latin typeface="DilleniaUPC (เนื้อความ)"/>
              </a:rPr>
              <a:t>	- </a:t>
            </a:r>
            <a:r>
              <a:rPr lang="th-TH" sz="4400" b="1" dirty="0">
                <a:latin typeface="DilleniaUPC (เนื้อความ)"/>
              </a:rPr>
              <a:t>สามารถเรียนผ่านช่องทางหลักได้ คิดเป็นร้อยละ </a:t>
            </a:r>
            <a:r>
              <a:rPr lang="en-US" b="1" dirty="0">
                <a:latin typeface="DilleniaUPC (เนื้อความ)"/>
              </a:rPr>
              <a:t>20</a:t>
            </a:r>
          </a:p>
          <a:p>
            <a:r>
              <a:rPr lang="en-US" sz="3600" b="1" dirty="0">
                <a:latin typeface="DilleniaUPC (เนื้อความ)"/>
              </a:rPr>
              <a:t>	</a:t>
            </a:r>
            <a:r>
              <a:rPr lang="th-TH" sz="3600" b="1" dirty="0" smtClean="0">
                <a:latin typeface="DilleniaUPC (เนื้อความ)"/>
              </a:rPr>
              <a:t>	</a:t>
            </a:r>
            <a:r>
              <a:rPr lang="th-TH" sz="4400" b="1" dirty="0" smtClean="0">
                <a:latin typeface="DilleniaUPC (เนื้อความ)"/>
              </a:rPr>
              <a:t>-</a:t>
            </a:r>
            <a:r>
              <a:rPr lang="en-US" sz="4400" b="1" dirty="0" smtClean="0">
                <a:latin typeface="DilleniaUPC (เนื้อความ)"/>
              </a:rPr>
              <a:t> </a:t>
            </a:r>
            <a:r>
              <a:rPr lang="th-TH" sz="4400" b="1" dirty="0">
                <a:latin typeface="DilleniaUPC (เนื้อความ)"/>
              </a:rPr>
              <a:t>ไม่สามารถเรียนผ่านช่องทางออนไลน์ได้ คิดเป็นร้อยละ </a:t>
            </a:r>
            <a:r>
              <a:rPr lang="en-US" sz="3200" b="1" dirty="0">
                <a:latin typeface="DilleniaUPC (เนื้อความ)"/>
              </a:rPr>
              <a:t>26</a:t>
            </a:r>
            <a:endParaRPr lang="en-US" b="1" dirty="0">
              <a:latin typeface="DilleniaUPC (เนื้อความ)"/>
            </a:endParaRPr>
          </a:p>
          <a:p>
            <a:r>
              <a:rPr lang="en-US" b="1" dirty="0" smtClean="0"/>
              <a:t>		1.3</a:t>
            </a:r>
            <a:r>
              <a:rPr lang="en-US" sz="4400" b="1" dirty="0" smtClean="0"/>
              <a:t> </a:t>
            </a:r>
            <a:r>
              <a:rPr lang="th-TH" sz="4400" b="1" dirty="0" smtClean="0"/>
              <a:t>ความพร้อมในด้านสถานที่สิ่งแวดล้อมขณะเรียนที่บ้านของนักเรียน</a:t>
            </a:r>
          </a:p>
          <a:p>
            <a:r>
              <a:rPr lang="th-TH" sz="4400" b="1" dirty="0" smtClean="0"/>
              <a:t>		- นักเรียนมีความพร้อม</a:t>
            </a:r>
            <a:r>
              <a:rPr lang="th-TH" sz="3600" b="1" dirty="0" smtClean="0"/>
              <a:t> </a:t>
            </a:r>
            <a:r>
              <a:rPr lang="en-US" b="1" dirty="0" smtClean="0"/>
              <a:t>192</a:t>
            </a:r>
            <a:r>
              <a:rPr lang="th-TH" sz="3600" b="1" dirty="0" smtClean="0"/>
              <a:t> </a:t>
            </a:r>
            <a:r>
              <a:rPr lang="th-TH" sz="4400" b="1" dirty="0" smtClean="0"/>
              <a:t>คน</a:t>
            </a:r>
          </a:p>
          <a:p>
            <a:r>
              <a:rPr lang="th-TH" sz="4400" b="1" dirty="0"/>
              <a:t>	</a:t>
            </a:r>
            <a:r>
              <a:rPr lang="th-TH" sz="4400" b="1" dirty="0" smtClean="0"/>
              <a:t>	- นักเรียนไม่มีความพร้อม </a:t>
            </a:r>
            <a:r>
              <a:rPr lang="en-US" b="1" dirty="0" smtClean="0"/>
              <a:t>491</a:t>
            </a:r>
            <a:r>
              <a:rPr lang="th-TH" sz="4400" b="1" dirty="0" smtClean="0"/>
              <a:t> คน</a:t>
            </a:r>
          </a:p>
          <a:p>
            <a:endParaRPr lang="th-TH" sz="1800" b="1" dirty="0" smtClean="0"/>
          </a:p>
          <a:p>
            <a:pPr algn="ctr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93837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แผนภูมิ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8120051"/>
              </p:ext>
            </p:extLst>
          </p:nvPr>
        </p:nvGraphicFramePr>
        <p:xfrm>
          <a:off x="850900" y="292100"/>
          <a:ext cx="10896599" cy="628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590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มุมมน 7">
            <a:extLst>
              <a:ext uri="{FF2B5EF4-FFF2-40B4-BE49-F238E27FC236}">
                <a16:creationId xmlns="" xmlns:a16="http://schemas.microsoft.com/office/drawing/2014/main" id="{BD2198C7-11AE-1042-A151-E1457BC0BF1C}"/>
              </a:ext>
            </a:extLst>
          </p:cNvPr>
          <p:cNvSpPr/>
          <p:nvPr/>
        </p:nvSpPr>
        <p:spPr>
          <a:xfrm rot="18926960">
            <a:off x="9094324" y="4269958"/>
            <a:ext cx="2242162" cy="1831836"/>
          </a:xfrm>
          <a:prstGeom prst="round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053" dirty="0"/>
          </a:p>
        </p:txBody>
      </p:sp>
      <p:sp>
        <p:nvSpPr>
          <p:cNvPr id="9" name="สี่เหลี่ยมผืนผ้ามุมมน 8">
            <a:extLst>
              <a:ext uri="{FF2B5EF4-FFF2-40B4-BE49-F238E27FC236}">
                <a16:creationId xmlns="" xmlns:a16="http://schemas.microsoft.com/office/drawing/2014/main" id="{790D172F-07CA-8345-811A-BF8C758AF72F}"/>
              </a:ext>
            </a:extLst>
          </p:cNvPr>
          <p:cNvSpPr/>
          <p:nvPr/>
        </p:nvSpPr>
        <p:spPr>
          <a:xfrm rot="18864253">
            <a:off x="7807569" y="1175412"/>
            <a:ext cx="4261962" cy="43211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053"/>
          </a:p>
        </p:txBody>
      </p:sp>
      <p:sp>
        <p:nvSpPr>
          <p:cNvPr id="10" name="สี่เหลี่ยมผืนผ้ามุมมน 9">
            <a:extLst>
              <a:ext uri="{FF2B5EF4-FFF2-40B4-BE49-F238E27FC236}">
                <a16:creationId xmlns="" xmlns:a16="http://schemas.microsoft.com/office/drawing/2014/main" id="{33795706-49F2-924D-9EE7-C30CC8D5EEA2}"/>
              </a:ext>
            </a:extLst>
          </p:cNvPr>
          <p:cNvSpPr/>
          <p:nvPr/>
        </p:nvSpPr>
        <p:spPr>
          <a:xfrm rot="18864253">
            <a:off x="8686630" y="-1461441"/>
            <a:ext cx="6173182" cy="480795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053"/>
          </a:p>
        </p:txBody>
      </p:sp>
      <p:sp>
        <p:nvSpPr>
          <p:cNvPr id="11" name="สี่เหลี่ยมผืนผ้ามุมมน 10">
            <a:extLst>
              <a:ext uri="{FF2B5EF4-FFF2-40B4-BE49-F238E27FC236}">
                <a16:creationId xmlns="" xmlns:a16="http://schemas.microsoft.com/office/drawing/2014/main" id="{F8879BFC-8175-CB46-B61E-1022F5ECC650}"/>
              </a:ext>
            </a:extLst>
          </p:cNvPr>
          <p:cNvSpPr/>
          <p:nvPr/>
        </p:nvSpPr>
        <p:spPr>
          <a:xfrm rot="18864253">
            <a:off x="9507846" y="5012685"/>
            <a:ext cx="590833" cy="57511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053"/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1856934" y="4135902"/>
            <a:ext cx="2968283" cy="64075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1856935" y="1055077"/>
            <a:ext cx="2968283" cy="64075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1252025" y="301782"/>
            <a:ext cx="4853353" cy="640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1252025" y="336276"/>
            <a:ext cx="12431781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 2.</a:t>
            </a:r>
            <a:r>
              <a:rPr lang="th-TH" sz="4400" b="1" dirty="0" smtClean="0"/>
              <a:t>ปัญหาและข้อเสนอแนะ</a:t>
            </a:r>
          </a:p>
          <a:p>
            <a:r>
              <a:rPr lang="th-TH" sz="4000" b="1" dirty="0"/>
              <a:t>	</a:t>
            </a:r>
            <a:r>
              <a:rPr lang="th-TH" sz="4400" b="1" dirty="0"/>
              <a:t>ปัญหา</a:t>
            </a:r>
          </a:p>
          <a:p>
            <a:r>
              <a:rPr lang="th-TH" sz="4000" b="1" dirty="0" smtClean="0"/>
              <a:t>	  -ด้านอุปกรณ์</a:t>
            </a:r>
          </a:p>
          <a:p>
            <a:r>
              <a:rPr lang="th-TH" sz="4000" b="1" dirty="0"/>
              <a:t>	</a:t>
            </a:r>
            <a:r>
              <a:rPr lang="th-TH" sz="4000" b="1" dirty="0" smtClean="0"/>
              <a:t>  -ด้านครอบครัว/ผู้ปกครอง</a:t>
            </a:r>
          </a:p>
          <a:p>
            <a:r>
              <a:rPr lang="th-TH" sz="4000" b="1" dirty="0" smtClean="0"/>
              <a:t>	  -ด้านนักเรียน</a:t>
            </a:r>
          </a:p>
          <a:p>
            <a:r>
              <a:rPr lang="th-TH" sz="4000" b="1" dirty="0"/>
              <a:t>	</a:t>
            </a:r>
            <a:r>
              <a:rPr lang="th-TH" sz="4000" b="1" dirty="0" smtClean="0"/>
              <a:t>  -ด้านใบงาน/การสอน</a:t>
            </a:r>
          </a:p>
          <a:p>
            <a:r>
              <a:rPr lang="th-TH" sz="4000" b="1" dirty="0"/>
              <a:t>	</a:t>
            </a:r>
            <a:r>
              <a:rPr lang="th-TH" sz="4400" b="1" dirty="0" smtClean="0"/>
              <a:t>ข้อเสนอแนะ</a:t>
            </a:r>
          </a:p>
          <a:p>
            <a:r>
              <a:rPr lang="th-TH" sz="4000" b="1" dirty="0"/>
              <a:t>	</a:t>
            </a:r>
            <a:r>
              <a:rPr lang="th-TH" sz="4000" b="1" dirty="0" smtClean="0"/>
              <a:t>  -สนับสนุนเอกสารพร้อมหนังสือเรียน</a:t>
            </a:r>
          </a:p>
          <a:p>
            <a:r>
              <a:rPr lang="th-TH" sz="4000" b="1" dirty="0"/>
              <a:t>	</a:t>
            </a:r>
            <a:r>
              <a:rPr lang="th-TH" sz="4000" b="1" dirty="0" smtClean="0"/>
              <a:t>  -นัดหมายผู้ปกครอง/นักเรียนล่วงหน้า</a:t>
            </a:r>
          </a:p>
          <a:p>
            <a:r>
              <a:rPr lang="th-TH" sz="4000" b="1" dirty="0"/>
              <a:t>	</a:t>
            </a:r>
            <a:r>
              <a:rPr lang="th-TH" sz="4000" b="1" dirty="0" smtClean="0"/>
              <a:t>  -ให้คำปรึกษา/แนะนำการเรียนทางไกล</a:t>
            </a:r>
          </a:p>
          <a:p>
            <a:endParaRPr lang="th-TH" sz="2000" b="1" dirty="0" smtClean="0"/>
          </a:p>
          <a:p>
            <a:pPr algn="ctr"/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05117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เหลี่ยมเพชร">
  <a:themeElements>
    <a:clrScheme name="เหลี่ยมเพชร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เหลี่ยมเพชร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ช่อ">
  <a:themeElements>
    <a:clrScheme name="ช่อ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ช่อ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ช่อ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550</TotalTime>
  <Words>185</Words>
  <Application>Microsoft Office PowerPoint</Application>
  <PresentationFormat>แบบจอกว้าง</PresentationFormat>
  <Paragraphs>49</Paragraphs>
  <Slides>17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11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17</vt:i4>
      </vt:variant>
    </vt:vector>
  </HeadingPairs>
  <TitlesOfParts>
    <vt:vector size="31" baseType="lpstr">
      <vt:lpstr>Angsana New</vt:lpstr>
      <vt:lpstr>Arial</vt:lpstr>
      <vt:lpstr>Calibri</vt:lpstr>
      <vt:lpstr>Calibri Light</vt:lpstr>
      <vt:lpstr>Century Gothic</vt:lpstr>
      <vt:lpstr>Cordia New</vt:lpstr>
      <vt:lpstr>DilleniaUPC</vt:lpstr>
      <vt:lpstr>DilleniaUPC (เนื้อความ)</vt:lpstr>
      <vt:lpstr>IrisUPC</vt:lpstr>
      <vt:lpstr>Trebuchet MS</vt:lpstr>
      <vt:lpstr>Wingdings 3</vt:lpstr>
      <vt:lpstr>ธีมของ Office</vt:lpstr>
      <vt:lpstr>เหลี่ยมเพชร</vt:lpstr>
      <vt:lpstr>ช่อ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นายศุภกิตติ์ อินทรพานิชย์</dc:creator>
  <cp:lastModifiedBy>WARIT</cp:lastModifiedBy>
  <cp:revision>25</cp:revision>
  <dcterms:created xsi:type="dcterms:W3CDTF">2020-05-30T09:08:58Z</dcterms:created>
  <dcterms:modified xsi:type="dcterms:W3CDTF">2020-10-28T09:14:28Z</dcterms:modified>
</cp:coreProperties>
</file>